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954" r:id="rId2"/>
    <p:sldId id="1068" r:id="rId3"/>
    <p:sldId id="1045" r:id="rId4"/>
    <p:sldId id="1056" r:id="rId5"/>
    <p:sldId id="1057" r:id="rId6"/>
    <p:sldId id="1059" r:id="rId7"/>
    <p:sldId id="1016" r:id="rId8"/>
    <p:sldId id="1028" r:id="rId9"/>
    <p:sldId id="1061" r:id="rId10"/>
    <p:sldId id="1067" r:id="rId11"/>
    <p:sldId id="1062" r:id="rId12"/>
    <p:sldId id="1063" r:id="rId13"/>
    <p:sldId id="1064" r:id="rId14"/>
    <p:sldId id="1065" r:id="rId15"/>
    <p:sldId id="1066" r:id="rId16"/>
    <p:sldId id="1049" r:id="rId17"/>
  </p:sldIdLst>
  <p:sldSz cx="9144000" cy="6858000" type="screen4x3"/>
  <p:notesSz cx="6805613" cy="99393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77A70"/>
    <a:srgbClr val="EBE749"/>
    <a:srgbClr val="65979F"/>
    <a:srgbClr val="595959"/>
    <a:srgbClr val="AFA280"/>
    <a:srgbClr val="DEDEDE"/>
    <a:srgbClr val="FEEBE8"/>
    <a:srgbClr val="0066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53239" autoAdjust="0"/>
  </p:normalViewPr>
  <p:slideViewPr>
    <p:cSldViewPr>
      <p:cViewPr varScale="1">
        <p:scale>
          <a:sx n="75" d="100"/>
          <a:sy n="75" d="100"/>
        </p:scale>
        <p:origin x="-1428" y="-96"/>
      </p:cViewPr>
      <p:guideLst>
        <p:guide orient="horz" pos="10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46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50888"/>
            <a:ext cx="4948238" cy="37099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980" y="4721990"/>
            <a:ext cx="4991653" cy="447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69" tIns="46455" rIns="94569" bIns="46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16551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z="2400" smtClean="0">
              <a:latin typeface="Arial" charset="0"/>
            </a:endParaRPr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z="2400" smtClean="0">
              <a:solidFill>
                <a:srgbClr val="FF0040"/>
              </a:solidFill>
              <a:latin typeface="Arial" charset="0"/>
            </a:endParaRPr>
          </a:p>
        </p:txBody>
      </p:sp>
      <p:pic>
        <p:nvPicPr>
          <p:cNvPr id="6" name="Picture 40" descr="Logo RGB 61m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6073775"/>
            <a:ext cx="2879725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5958" name="Rectangle 38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4038600"/>
            <a:ext cx="8229600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Klicken Sie, um das Titelformat zu bearbeiten</a:t>
            </a:r>
          </a:p>
        </p:txBody>
      </p:sp>
      <p:sp>
        <p:nvSpPr>
          <p:cNvPr id="465959" name="Rectangle 3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5105400"/>
            <a:ext cx="8229600" cy="685800"/>
          </a:xfrm>
        </p:spPr>
        <p:txBody>
          <a:bodyPr/>
          <a:lstStyle>
            <a:lvl1pPr>
              <a:defRPr sz="14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4392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64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499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71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362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79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39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2042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54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47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2913" y="719138"/>
            <a:ext cx="2024062" cy="5038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9138" y="719138"/>
            <a:ext cx="5921375" cy="5038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473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798638"/>
            <a:ext cx="8097837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Text Box 25"/>
          <p:cNvSpPr txBox="1">
            <a:spLocks noChangeArrowheads="1"/>
          </p:cNvSpPr>
          <p:nvPr/>
        </p:nvSpPr>
        <p:spPr bwMode="auto">
          <a:xfrm>
            <a:off x="719138" y="6343650"/>
            <a:ext cx="5810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>
              <a:spcBef>
                <a:spcPct val="20000"/>
              </a:spcBef>
              <a:defRPr/>
            </a:pPr>
            <a:fld id="{090E0E1C-3F0E-43BA-8C0D-1D676549F155}" type="slidenum">
              <a:rPr lang="de-DE" sz="800" smtClean="0">
                <a:solidFill>
                  <a:schemeClr val="bg2"/>
                </a:solidFill>
                <a:latin typeface="Arial" charset="0"/>
              </a:rPr>
              <a:pPr algn="l">
                <a:spcBef>
                  <a:spcPct val="20000"/>
                </a:spcBef>
                <a:defRPr/>
              </a:pPr>
              <a:t>‹#›</a:t>
            </a:fld>
            <a:endParaRPr lang="de-DE" sz="800" smtClean="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1028" name="Rectangle 45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z="2400" smtClean="0">
              <a:solidFill>
                <a:srgbClr val="FF0040"/>
              </a:solidFill>
              <a:latin typeface="Arial" charset="0"/>
            </a:endParaRPr>
          </a:p>
        </p:txBody>
      </p:sp>
      <p:sp>
        <p:nvSpPr>
          <p:cNvPr id="1029" name="Rectangle 46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sz="2400" smtClean="0">
              <a:solidFill>
                <a:srgbClr val="808080"/>
              </a:solidFill>
              <a:latin typeface="Arial" charset="0"/>
            </a:endParaRPr>
          </a:p>
        </p:txBody>
      </p:sp>
      <p:sp>
        <p:nvSpPr>
          <p:cNvPr id="1030" name="Rectangle 64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719138"/>
            <a:ext cx="8097837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Klicken Sie, um das Titelformat zu bearbeiten</a:t>
            </a:r>
          </a:p>
        </p:txBody>
      </p:sp>
      <p:sp>
        <p:nvSpPr>
          <p:cNvPr id="1097" name="Rectangle 7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20000"/>
              </a:spcBef>
              <a:defRPr sz="8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1032" name="Picture 74" descr="Logo RGB 61mm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6073775"/>
            <a:ext cx="2879725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Segoe U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Segoe U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Segoe U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Segoe U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2"/>
          </a:solidFill>
          <a:latin typeface="+mn-lt"/>
          <a:ea typeface="+mn-ea"/>
          <a:cs typeface="+mn-cs"/>
        </a:defRPr>
      </a:lvl1pPr>
      <a:lvl2pPr marL="292100" indent="-2905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2pPr>
      <a:lvl3pPr marL="571500" indent="-2778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3pPr>
      <a:lvl4pPr marL="863600" indent="-2905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4pPr>
      <a:lvl5pPr marL="11303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5pPr>
      <a:lvl6pPr marL="15875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6pPr>
      <a:lvl7pPr marL="20447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7pPr>
      <a:lvl8pPr marL="25019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8pPr>
      <a:lvl9pPr marL="29591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6850"/>
            <a:ext cx="55626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533400" y="4800600"/>
            <a:ext cx="8305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de-CH" altLang="en-US" sz="2800" b="1" dirty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Leica </a:t>
            </a:r>
            <a:r>
              <a:rPr lang="de-CH" altLang="en-US" sz="2800" b="1" dirty="0" err="1" smtClean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Infinity</a:t>
            </a:r>
            <a:r>
              <a:rPr lang="ru-RU" altLang="en-US" sz="2800" b="1" dirty="0" smtClean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 2.0</a:t>
            </a:r>
          </a:p>
          <a:p>
            <a:pPr algn="l" eaLnBrk="1" hangingPunct="1">
              <a:lnSpc>
                <a:spcPct val="110000"/>
              </a:lnSpc>
            </a:pPr>
            <a:endParaRPr lang="ru-RU" altLang="en-US" sz="2800" b="1" dirty="0" smtClean="0">
              <a:solidFill>
                <a:srgbClr val="F40000"/>
              </a:solidFill>
              <a:latin typeface="Segoe UI" pitchFamily="34" charset="0"/>
              <a:cs typeface="Segoe UI" pitchFamily="34" charset="0"/>
            </a:endParaRPr>
          </a:p>
          <a:p>
            <a:pPr algn="l" eaLnBrk="1" hangingPunct="1">
              <a:lnSpc>
                <a:spcPct val="110000"/>
              </a:lnSpc>
            </a:pPr>
            <a:r>
              <a:rPr lang="de-CH" altLang="en-US" sz="2800" b="1" dirty="0" smtClean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 </a:t>
            </a:r>
            <a:endParaRPr lang="de-CH" altLang="en-US" sz="2800" b="1" dirty="0">
              <a:solidFill>
                <a:srgbClr val="F4000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Text Box 1039"/>
          <p:cNvSpPr txBox="1">
            <a:spLocks noChangeArrowheads="1"/>
          </p:cNvSpPr>
          <p:nvPr/>
        </p:nvSpPr>
        <p:spPr bwMode="auto">
          <a:xfrm>
            <a:off x="0" y="1612900"/>
            <a:ext cx="9144000" cy="2573691"/>
          </a:xfrm>
          <a:prstGeom prst="rect">
            <a:avLst/>
          </a:prstGeom>
          <a:gradFill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gamma/>
                  <a:shade val="0"/>
                  <a:invGamma/>
                  <a:alpha val="85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 lIns="180000" tIns="360000" rIns="180000" bIns="360000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en-US" sz="2400" dirty="0">
              <a:solidFill>
                <a:schemeClr val="bg1"/>
              </a:solidFill>
              <a:latin typeface="SignaColumn-Bold" pitchFamily="50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ru-RU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ru-RU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Leica </a:t>
            </a:r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Infinity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r>
              <a:rPr lang="ru-RU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Мост между полем  и офисом</a:t>
            </a:r>
            <a:endParaRPr lang="en-US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8925"/>
            <a:ext cx="8318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797088"/>
            <a:ext cx="109537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613" y="4774779"/>
            <a:ext cx="1122092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719138" y="6343650"/>
            <a:ext cx="468312" cy="250825"/>
          </a:xfrm>
          <a:prstGeom prst="rect">
            <a:avLst/>
          </a:prstGeom>
        </p:spPr>
        <p:txBody>
          <a:bodyPr/>
          <a:lstStyle/>
          <a:p>
            <a:fld id="{8F985ED5-AABC-4DEC-9FAD-578E2FE69E36}" type="slidenum">
              <a:rPr lang="en-US" altLang="ru-RU"/>
              <a:pPr/>
              <a:t>2</a:t>
            </a:fld>
            <a:endParaRPr lang="en-US" altLang="ru-RU"/>
          </a:p>
        </p:txBody>
      </p:sp>
      <p:sp>
        <p:nvSpPr>
          <p:cNvPr id="103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Infinity</a:t>
            </a:r>
            <a:r>
              <a:rPr lang="en-GB" altLang="ru-RU" dirty="0"/>
              <a:t/>
            </a:r>
            <a:br>
              <a:rPr lang="en-GB" altLang="ru-RU" dirty="0"/>
            </a:br>
            <a:r>
              <a:rPr lang="ru-RU" altLang="ru-RU" sz="28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Процесс заказа необходимой лицензии</a:t>
            </a:r>
            <a:endParaRPr lang="en-US" altLang="ru-RU" sz="2800" kern="1200" dirty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097837" cy="2209800"/>
          </a:xfrm>
        </p:spPr>
        <p:txBody>
          <a:bodyPr/>
          <a:lstStyle/>
          <a:p>
            <a:pPr marL="1587" lvl="1" indent="0">
              <a:buNone/>
            </a:pPr>
            <a:r>
              <a:rPr lang="ru-RU" altLang="ru-RU" sz="1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1) Выберите тип основной лицензии: фиксированная или сетевая</a:t>
            </a:r>
          </a:p>
          <a:p>
            <a:pPr marL="1587" lvl="1" indent="0">
              <a:buNone/>
            </a:pPr>
            <a:r>
              <a:rPr lang="ru-RU" altLang="ru-RU" sz="1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    </a:t>
            </a:r>
            <a:r>
              <a:rPr lang="ru-RU" altLang="ru-RU" sz="18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и</a:t>
            </a:r>
            <a:r>
              <a:rPr lang="en-US" altLang="ru-RU" sz="18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ru-RU" altLang="ru-RU" sz="18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добавьте </a:t>
            </a:r>
            <a:r>
              <a:rPr lang="ru-RU" altLang="ru-RU" sz="1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к ней необходимые модули </a:t>
            </a:r>
          </a:p>
          <a:p>
            <a:pPr marL="1587" lvl="1" indent="0">
              <a:buNone/>
            </a:pPr>
            <a:r>
              <a:rPr lang="ru-RU" altLang="ru-RU" sz="1800" dirty="0" smtClean="0"/>
              <a:t>     </a:t>
            </a:r>
            <a:r>
              <a:rPr lang="ru-RU" altLang="ru-RU" sz="1800" b="1" dirty="0" smtClean="0">
                <a:solidFill>
                  <a:srgbClr val="FF0000"/>
                </a:solidFill>
              </a:rPr>
              <a:t>или</a:t>
            </a:r>
          </a:p>
          <a:p>
            <a:pPr marL="1587" lvl="1" indent="0">
              <a:buNone/>
            </a:pPr>
            <a:r>
              <a:rPr lang="ru-RU" altLang="ru-RU" sz="18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2</a:t>
            </a:r>
            <a:r>
              <a:rPr lang="ru-RU" altLang="ru-RU" sz="1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) </a:t>
            </a:r>
            <a:r>
              <a:rPr lang="ru-RU" altLang="ru-RU" sz="18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Просто </a:t>
            </a:r>
            <a:r>
              <a:rPr lang="ru-RU" altLang="ru-RU" sz="1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выберите готовый набор, включающий основную лицензию и дополнительные модули</a:t>
            </a:r>
          </a:p>
          <a:p>
            <a:pPr marL="344487" lvl="1" indent="-342900">
              <a:buFont typeface="+mj-lt"/>
              <a:buAutoNum type="arabicPeriod"/>
            </a:pPr>
            <a:endParaRPr lang="ru-RU" altLang="ru-RU" sz="1800" b="0" dirty="0" smtClean="0"/>
          </a:p>
        </p:txBody>
      </p:sp>
    </p:spTree>
    <p:extLst>
      <p:ext uri="{BB962C8B-B14F-4D97-AF65-F5344CB8AC3E}">
        <p14:creationId xmlns:p14="http://schemas.microsoft.com/office/powerpoint/2010/main" val="286028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85800"/>
            <a:ext cx="8097838" cy="900113"/>
          </a:xfrm>
        </p:spPr>
        <p:txBody>
          <a:bodyPr/>
          <a:lstStyle/>
          <a:p>
            <a:pPr algn="ctr"/>
            <a:r>
              <a:rPr lang="ru-RU" altLang="de-DE" b="0" dirty="0" smtClean="0"/>
              <a:t>2 типа лицензий:</a:t>
            </a:r>
            <a:br>
              <a:rPr lang="ru-RU" altLang="de-DE" b="0" dirty="0" smtClean="0"/>
            </a:br>
            <a:endParaRPr lang="en-US" altLang="de-DE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9138" y="1600200"/>
            <a:ext cx="8120062" cy="3959225"/>
          </a:xfrm>
        </p:spPr>
        <p:txBody>
          <a:bodyPr numCol="2"/>
          <a:lstStyle/>
          <a:p>
            <a:pPr marL="293687" lvl="2" indent="0">
              <a:spcBef>
                <a:spcPct val="15000"/>
              </a:spcBef>
              <a:spcAft>
                <a:spcPct val="15000"/>
              </a:spcAft>
              <a:buNone/>
              <a:defRPr/>
            </a:pPr>
            <a:endParaRPr lang="en-A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marL="293687" lvl="2" indent="0">
              <a:spcBef>
                <a:spcPct val="15000"/>
              </a:spcBef>
              <a:spcAft>
                <a:spcPct val="15000"/>
              </a:spcAft>
              <a:buNone/>
              <a:defRPr/>
            </a:pPr>
            <a:r>
              <a:rPr lang="ru-RU" altLang="de-DE" sz="2000" b="1" dirty="0" smtClean="0">
                <a:solidFill>
                  <a:srgbClr val="FF0000"/>
                </a:solidFill>
              </a:rPr>
              <a:t>      </a:t>
            </a:r>
          </a:p>
          <a:p>
            <a:pPr marL="293687" lvl="2" indent="0">
              <a:spcBef>
                <a:spcPct val="15000"/>
              </a:spcBef>
              <a:spcAft>
                <a:spcPct val="15000"/>
              </a:spcAft>
              <a:buNone/>
              <a:defRPr/>
            </a:pPr>
            <a:r>
              <a:rPr lang="ru-RU" altLang="de-DE" sz="2000" b="1" dirty="0" smtClean="0">
                <a:solidFill>
                  <a:srgbClr val="FF0000"/>
                </a:solidFill>
              </a:rPr>
              <a:t> Фиксированная</a:t>
            </a:r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 smtClean="0"/>
          </a:p>
          <a:p>
            <a:pPr lvl="2">
              <a:spcBef>
                <a:spcPct val="15000"/>
              </a:spcBef>
              <a:spcAft>
                <a:spcPct val="15000"/>
              </a:spcAft>
              <a:defRPr/>
            </a:pPr>
            <a:endParaRPr lang="ru-RU" altLang="de-DE" sz="2000" dirty="0"/>
          </a:p>
          <a:p>
            <a:pPr marL="293687" lvl="2" indent="0" algn="ctr">
              <a:spcBef>
                <a:spcPct val="15000"/>
              </a:spcBef>
              <a:spcAft>
                <a:spcPct val="15000"/>
              </a:spcAft>
              <a:buNone/>
              <a:defRPr/>
            </a:pPr>
            <a:endParaRPr lang="ru-RU" altLang="de-DE" sz="2000" b="1" dirty="0">
              <a:solidFill>
                <a:srgbClr val="FF0000"/>
              </a:solidFill>
            </a:endParaRPr>
          </a:p>
          <a:p>
            <a:pPr marL="293687" lvl="2" indent="0" algn="ctr">
              <a:spcBef>
                <a:spcPct val="15000"/>
              </a:spcBef>
              <a:spcAft>
                <a:spcPct val="15000"/>
              </a:spcAft>
              <a:buNone/>
              <a:defRPr/>
            </a:pPr>
            <a:r>
              <a:rPr lang="ru-RU" altLang="de-DE" sz="2000" b="1" dirty="0" smtClean="0">
                <a:solidFill>
                  <a:srgbClr val="FF0000"/>
                </a:solidFill>
              </a:rPr>
              <a:t>Сетевая</a:t>
            </a:r>
            <a:endParaRPr lang="en-AU" altLang="de-DE" sz="2000" b="1" dirty="0" smtClean="0">
              <a:solidFill>
                <a:srgbClr val="FF0000"/>
              </a:solidFill>
            </a:endParaRPr>
          </a:p>
        </p:txBody>
      </p:sp>
      <p:pic>
        <p:nvPicPr>
          <p:cNvPr id="2" name="Picture 2" descr="C:\Users\matu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2743200" cy="205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tu\Desktop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66972"/>
            <a:ext cx="3581400" cy="240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70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719138" y="6343650"/>
            <a:ext cx="468312" cy="250825"/>
          </a:xfrm>
          <a:prstGeom prst="rect">
            <a:avLst/>
          </a:prstGeom>
        </p:spPr>
        <p:txBody>
          <a:bodyPr/>
          <a:lstStyle/>
          <a:p>
            <a:fld id="{5A2F3DED-6057-4B64-9BFE-7293CC0051BB}" type="slidenum">
              <a:rPr lang="en-US" altLang="ru-RU"/>
              <a:pPr/>
              <a:t>4</a:t>
            </a:fld>
            <a:endParaRPr lang="en-US" altLang="ru-RU"/>
          </a:p>
        </p:txBody>
      </p:sp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Infinity</a:t>
            </a:r>
            <a:r>
              <a:rPr lang="en-GB" altLang="ru-RU" dirty="0"/>
              <a:t/>
            </a:r>
            <a:br>
              <a:rPr lang="en-GB" altLang="ru-RU" dirty="0"/>
            </a:br>
            <a:r>
              <a:rPr lang="ru-RU" altLang="ru-RU" sz="2800" kern="1200" dirty="0">
                <a:solidFill>
                  <a:srgbClr val="595959"/>
                </a:solidFill>
              </a:rPr>
              <a:t>Фиксированная лицензия</a:t>
            </a:r>
            <a:endParaRPr lang="en-US" altLang="ru-RU" sz="2800" kern="1200" dirty="0">
              <a:solidFill>
                <a:srgbClr val="595959"/>
              </a:solidFill>
            </a:endParaRPr>
          </a:p>
        </p:txBody>
      </p:sp>
      <p:sp>
        <p:nvSpPr>
          <p:cNvPr id="1034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4343400"/>
            <a:ext cx="8097837" cy="1081088"/>
          </a:xfrm>
        </p:spPr>
        <p:txBody>
          <a:bodyPr/>
          <a:lstStyle/>
          <a:p>
            <a:pPr lvl="1"/>
            <a:r>
              <a:rPr lang="ru-RU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П</a:t>
            </a:r>
            <a:r>
              <a:rPr lang="ru-RU" altLang="ru-RU" kern="1200" dirty="0" smtClean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ривязана </a:t>
            </a:r>
            <a:r>
              <a:rPr lang="ru-RU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к </a:t>
            </a:r>
            <a:r>
              <a:rPr lang="en-US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 </a:t>
            </a:r>
            <a:r>
              <a:rPr lang="ru-RU" altLang="ru-RU" b="1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одному компьютеру</a:t>
            </a:r>
            <a:endParaRPr lang="en-US" altLang="ru-RU" b="1" kern="1200" dirty="0">
              <a:solidFill>
                <a:srgbClr val="595959"/>
              </a:solidFill>
              <a:latin typeface="Segoe UI"/>
              <a:ea typeface="+mn-ea"/>
              <a:cs typeface="+mn-cs"/>
            </a:endParaRP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ru-RU" altLang="ru-RU" sz="1400" b="0" kern="1200" dirty="0">
                <a:solidFill>
                  <a:srgbClr val="595959"/>
                </a:solidFill>
                <a:latin typeface="Segoe UI"/>
              </a:rPr>
              <a:t>Лицензия </a:t>
            </a:r>
            <a:r>
              <a:rPr lang="ru-RU" altLang="ru-RU" sz="1400" kern="1200" dirty="0">
                <a:solidFill>
                  <a:srgbClr val="595959"/>
                </a:solidFill>
                <a:latin typeface="Segoe UI"/>
              </a:rPr>
              <a:t>может быть передана другому компьютеру </a:t>
            </a:r>
            <a:r>
              <a:rPr lang="ru-RU" altLang="ru-RU" sz="1400" b="0" kern="1200" dirty="0">
                <a:solidFill>
                  <a:srgbClr val="595959"/>
                </a:solidFill>
                <a:latin typeface="Segoe UI"/>
              </a:rPr>
              <a:t>(не более 4 раз в год)</a:t>
            </a:r>
            <a:endParaRPr lang="en-US" altLang="ru-RU" sz="1400" b="0" kern="1200" dirty="0">
              <a:solidFill>
                <a:srgbClr val="595959"/>
              </a:solidFill>
              <a:latin typeface="Segoe UI"/>
            </a:endParaRPr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ru-RU" altLang="ru-RU" sz="1400" b="0" kern="1200" dirty="0">
                <a:solidFill>
                  <a:srgbClr val="595959"/>
                </a:solidFill>
                <a:latin typeface="Segoe UI"/>
              </a:rPr>
              <a:t>Идеальный выбор для </a:t>
            </a:r>
            <a:r>
              <a:rPr lang="ru-RU" altLang="ru-RU" sz="1400" kern="1200" dirty="0" smtClean="0">
                <a:solidFill>
                  <a:srgbClr val="595959"/>
                </a:solidFill>
                <a:latin typeface="Segoe UI"/>
              </a:rPr>
              <a:t>отдельного рабочего места</a:t>
            </a:r>
            <a:endParaRPr lang="en-US" altLang="ru-RU" sz="1400" kern="1200" dirty="0">
              <a:solidFill>
                <a:srgbClr val="595959"/>
              </a:solidFill>
              <a:latin typeface="Segoe UI"/>
            </a:endParaRPr>
          </a:p>
          <a:p>
            <a:pPr>
              <a:buFontTx/>
              <a:buChar char="•"/>
            </a:pPr>
            <a:endParaRPr lang="en-US" altLang="ru-RU" sz="1800" dirty="0"/>
          </a:p>
        </p:txBody>
      </p:sp>
      <p:grpSp>
        <p:nvGrpSpPr>
          <p:cNvPr id="1034244" name="Group 4"/>
          <p:cNvGrpSpPr>
            <a:grpSpLocks noChangeAspect="1"/>
          </p:cNvGrpSpPr>
          <p:nvPr/>
        </p:nvGrpSpPr>
        <p:grpSpPr bwMode="auto">
          <a:xfrm>
            <a:off x="611188" y="1828800"/>
            <a:ext cx="7704137" cy="2592387"/>
            <a:chOff x="2739" y="1656"/>
            <a:chExt cx="8023" cy="2788"/>
          </a:xfrm>
        </p:grpSpPr>
        <p:sp>
          <p:nvSpPr>
            <p:cNvPr id="1034245" name="AutoShape 5"/>
            <p:cNvSpPr>
              <a:spLocks noChangeAspect="1" noChangeArrowheads="1"/>
            </p:cNvSpPr>
            <p:nvPr/>
          </p:nvSpPr>
          <p:spPr bwMode="auto">
            <a:xfrm>
              <a:off x="2739" y="1656"/>
              <a:ext cx="8023" cy="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246" name="Group 6"/>
            <p:cNvGrpSpPr>
              <a:grpSpLocks/>
            </p:cNvGrpSpPr>
            <p:nvPr/>
          </p:nvGrpSpPr>
          <p:grpSpPr bwMode="auto">
            <a:xfrm>
              <a:off x="5632" y="2574"/>
              <a:ext cx="1644" cy="1041"/>
              <a:chOff x="642" y="2996"/>
              <a:chExt cx="527" cy="296"/>
            </a:xfrm>
          </p:grpSpPr>
          <p:sp>
            <p:nvSpPr>
              <p:cNvPr id="1034247" name="Cloud"/>
              <p:cNvSpPr>
                <a:spLocks noChangeAspect="1" noEditPoints="1" noChangeArrowheads="1"/>
              </p:cNvSpPr>
              <p:nvPr/>
            </p:nvSpPr>
            <p:spPr bwMode="auto">
              <a:xfrm>
                <a:off x="679" y="2996"/>
                <a:ext cx="441" cy="296"/>
              </a:xfrm>
              <a:custGeom>
                <a:avLst/>
                <a:gdLst>
                  <a:gd name="T0" fmla="*/ 67 w 21600"/>
                  <a:gd name="T1" fmla="*/ 10800 h 21600"/>
                  <a:gd name="T2" fmla="*/ 10800 w 21600"/>
                  <a:gd name="T3" fmla="*/ 21577 h 21600"/>
                  <a:gd name="T4" fmla="*/ 21582 w 21600"/>
                  <a:gd name="T5" fmla="*/ 10800 h 21600"/>
                  <a:gd name="T6" fmla="*/ 10800 w 21600"/>
                  <a:gd name="T7" fmla="*/ 1235 h 21600"/>
                  <a:gd name="T8" fmla="*/ 2977 w 21600"/>
                  <a:gd name="T9" fmla="*/ 3262 h 21600"/>
                  <a:gd name="T10" fmla="*/ 17087 w 21600"/>
                  <a:gd name="T11" fmla="*/ 173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-1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0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299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6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6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-1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-1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49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1" y="6774"/>
                      <a:pt x="1922" y="6981"/>
                      <a:pt x="1942" y="7186"/>
                    </a:cubicBez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09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rgbClr val="65979F">
                  <a:alpha val="62000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4248" name="Text Box 8"/>
              <p:cNvSpPr txBox="1">
                <a:spLocks noChangeArrowheads="1"/>
              </p:cNvSpPr>
              <p:nvPr/>
            </p:nvSpPr>
            <p:spPr bwMode="auto">
              <a:xfrm>
                <a:off x="642" y="3053"/>
                <a:ext cx="527" cy="1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82296" tIns="41148" rIns="82296" bIns="41148"/>
              <a:lstStyle/>
              <a:p>
                <a:pPr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altLang="ru-RU" sz="1600" b="0"/>
              </a:p>
            </p:txBody>
          </p:sp>
        </p:grpSp>
        <p:pic>
          <p:nvPicPr>
            <p:cNvPr id="1034249" name="Picture 9" descr="server_eart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9" y="2390"/>
              <a:ext cx="1353" cy="1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250" name="Picture 10" descr="workstation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5" y="2487"/>
              <a:ext cx="1204" cy="1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4251" name="Text Box 11"/>
            <p:cNvSpPr txBox="1">
              <a:spLocks noChangeArrowheads="1"/>
            </p:cNvSpPr>
            <p:nvPr/>
          </p:nvSpPr>
          <p:spPr bwMode="auto">
            <a:xfrm>
              <a:off x="2739" y="1659"/>
              <a:ext cx="145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296" tIns="41148" rIns="82296" bIns="41148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808080"/>
                  </a:solidFill>
                </a:rPr>
                <a:t>Заказчик</a:t>
              </a:r>
              <a:endParaRPr lang="en-US" altLang="ru-RU" sz="1600" b="0"/>
            </a:p>
          </p:txBody>
        </p:sp>
        <p:sp>
          <p:nvSpPr>
            <p:cNvPr id="1034252" name="Text Box 12"/>
            <p:cNvSpPr txBox="1">
              <a:spLocks noChangeArrowheads="1"/>
            </p:cNvSpPr>
            <p:nvPr/>
          </p:nvSpPr>
          <p:spPr bwMode="auto">
            <a:xfrm>
              <a:off x="5766" y="2877"/>
              <a:ext cx="1448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296" tIns="41148" rIns="82296" bIns="41148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FFFFFF"/>
                  </a:solidFill>
                </a:rPr>
                <a:t>Интернет</a:t>
              </a:r>
              <a:endParaRPr lang="en-US" altLang="ru-RU" sz="1600" b="0"/>
            </a:p>
          </p:txBody>
        </p:sp>
        <p:sp>
          <p:nvSpPr>
            <p:cNvPr id="1034253" name="Text Box 13"/>
            <p:cNvSpPr txBox="1">
              <a:spLocks noChangeArrowheads="1"/>
            </p:cNvSpPr>
            <p:nvPr/>
          </p:nvSpPr>
          <p:spPr bwMode="auto">
            <a:xfrm>
              <a:off x="8175" y="1656"/>
              <a:ext cx="2587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296" tIns="41148" rIns="82296" bIns="41148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ru-RU" sz="1100">
                  <a:solidFill>
                    <a:srgbClr val="808080"/>
                  </a:solidFill>
                </a:rPr>
                <a:t>Leica Geosystems</a:t>
              </a:r>
              <a:endParaRPr lang="en-US" altLang="ru-RU" sz="1600" b="0"/>
            </a:p>
          </p:txBody>
        </p:sp>
        <p:sp>
          <p:nvSpPr>
            <p:cNvPr id="1034254" name="Text Box 14"/>
            <p:cNvSpPr txBox="1">
              <a:spLocks noChangeArrowheads="1"/>
            </p:cNvSpPr>
            <p:nvPr/>
          </p:nvSpPr>
          <p:spPr bwMode="auto">
            <a:xfrm>
              <a:off x="2767" y="3766"/>
              <a:ext cx="1452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296" tIns="41148" rIns="82296" bIns="41148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1100">
                  <a:solidFill>
                    <a:srgbClr val="808080"/>
                  </a:solidFill>
                </a:rPr>
                <a:t>Компьютер</a:t>
              </a:r>
              <a:endParaRPr lang="en-US" altLang="ru-RU" sz="1600" b="0"/>
            </a:p>
          </p:txBody>
        </p:sp>
        <p:sp>
          <p:nvSpPr>
            <p:cNvPr id="1034255" name="Text Box 15"/>
            <p:cNvSpPr txBox="1">
              <a:spLocks noChangeArrowheads="1"/>
            </p:cNvSpPr>
            <p:nvPr/>
          </p:nvSpPr>
          <p:spPr bwMode="auto">
            <a:xfrm>
              <a:off x="8158" y="3751"/>
              <a:ext cx="2586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296" tIns="41148" rIns="82296" bIns="41148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ru-RU" sz="1100" dirty="0">
                  <a:solidFill>
                    <a:srgbClr val="808080"/>
                  </a:solidFill>
                </a:rPr>
                <a:t>Leica </a:t>
              </a:r>
              <a:r>
                <a:rPr lang="en-US" altLang="ru-RU" sz="1100" dirty="0" err="1">
                  <a:solidFill>
                    <a:srgbClr val="808080"/>
                  </a:solidFill>
                </a:rPr>
                <a:t>Geosystems</a:t>
              </a:r>
              <a:r>
                <a:rPr lang="en-US" altLang="ru-RU" sz="1100" dirty="0">
                  <a:solidFill>
                    <a:srgbClr val="808080"/>
                  </a:solidFill>
                </a:rPr>
                <a:t> License Server</a:t>
              </a:r>
              <a:endParaRPr lang="en-US" altLang="ru-RU" sz="1600" b="0" dirty="0"/>
            </a:p>
          </p:txBody>
        </p:sp>
        <p:sp>
          <p:nvSpPr>
            <p:cNvPr id="1034256" name="Line 16"/>
            <p:cNvSpPr>
              <a:spLocks noChangeShapeType="1"/>
            </p:cNvSpPr>
            <p:nvPr/>
          </p:nvSpPr>
          <p:spPr bwMode="auto">
            <a:xfrm>
              <a:off x="4188" y="3120"/>
              <a:ext cx="147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257" name="Line 17"/>
            <p:cNvSpPr>
              <a:spLocks noChangeShapeType="1"/>
            </p:cNvSpPr>
            <p:nvPr/>
          </p:nvSpPr>
          <p:spPr bwMode="auto">
            <a:xfrm>
              <a:off x="7276" y="3113"/>
              <a:ext cx="1469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034258" name="Picture 18" descr="loc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" y="2787"/>
              <a:ext cx="526" cy="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259" name="Picture 19" descr="loc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2" y="2779"/>
              <a:ext cx="526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461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719138" y="6343650"/>
            <a:ext cx="468312" cy="250825"/>
          </a:xfrm>
          <a:prstGeom prst="rect">
            <a:avLst/>
          </a:prstGeom>
        </p:spPr>
        <p:txBody>
          <a:bodyPr/>
          <a:lstStyle/>
          <a:p>
            <a:fld id="{8F985ED5-AABC-4DEC-9FAD-578E2FE69E36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103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Infinity</a:t>
            </a:r>
            <a:r>
              <a:rPr lang="en-GB" altLang="ru-RU" dirty="0"/>
              <a:t/>
            </a:r>
            <a:br>
              <a:rPr lang="en-GB" altLang="ru-RU" dirty="0"/>
            </a:br>
            <a:r>
              <a:rPr lang="ru-RU" altLang="ru-RU" sz="2800" kern="1200" dirty="0">
                <a:solidFill>
                  <a:srgbClr val="595959"/>
                </a:solidFill>
              </a:rPr>
              <a:t>Сетевые лицензии</a:t>
            </a:r>
            <a:endParaRPr lang="en-US" altLang="ru-RU" sz="2800" kern="1200" dirty="0">
              <a:solidFill>
                <a:srgbClr val="595959"/>
              </a:solidFill>
            </a:endParaRPr>
          </a:p>
        </p:txBody>
      </p:sp>
      <p:sp>
        <p:nvSpPr>
          <p:cNvPr id="103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4508500"/>
            <a:ext cx="8097837" cy="1081088"/>
          </a:xfrm>
        </p:spPr>
        <p:txBody>
          <a:bodyPr/>
          <a:lstStyle/>
          <a:p>
            <a:pPr lvl="1"/>
            <a:r>
              <a:rPr lang="ru-RU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Привязан к </a:t>
            </a:r>
            <a:r>
              <a:rPr lang="ru-RU" altLang="ru-RU" b="1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компьютеру-серверу</a:t>
            </a:r>
            <a:endParaRPr lang="en-US" altLang="ru-RU" b="1" kern="1200" dirty="0">
              <a:solidFill>
                <a:srgbClr val="595959"/>
              </a:solidFill>
              <a:latin typeface="Segoe UI"/>
              <a:ea typeface="+mn-ea"/>
              <a:cs typeface="+mn-cs"/>
            </a:endParaRPr>
          </a:p>
          <a:p>
            <a:pPr lvl="1"/>
            <a:r>
              <a:rPr lang="ru-RU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Лицензия может быть откреплена до 3-х месяцев</a:t>
            </a:r>
            <a:endParaRPr lang="en-US" altLang="ru-RU" kern="1200" dirty="0">
              <a:solidFill>
                <a:srgbClr val="595959"/>
              </a:solidFill>
              <a:latin typeface="Segoe UI"/>
              <a:ea typeface="+mn-ea"/>
              <a:cs typeface="+mn-cs"/>
            </a:endParaRPr>
          </a:p>
          <a:p>
            <a:pPr marL="285750" lvl="1" indent="-285750">
              <a:defRPr/>
            </a:pPr>
            <a:r>
              <a:rPr lang="ru-RU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Возможна автономная работа из сети</a:t>
            </a:r>
            <a:endParaRPr lang="en-US" altLang="ru-RU" kern="1200" dirty="0">
              <a:solidFill>
                <a:srgbClr val="595959"/>
              </a:solidFill>
              <a:latin typeface="Segoe UI"/>
              <a:ea typeface="+mn-ea"/>
              <a:cs typeface="+mn-cs"/>
            </a:endParaRPr>
          </a:p>
          <a:p>
            <a:pPr marL="285750" lvl="1" indent="-285750">
              <a:defRPr/>
            </a:pPr>
            <a:r>
              <a:rPr lang="ru-RU" altLang="ru-RU" kern="1200" dirty="0">
                <a:solidFill>
                  <a:srgbClr val="595959"/>
                </a:solidFill>
                <a:latin typeface="Segoe UI"/>
                <a:ea typeface="+mn-ea"/>
                <a:cs typeface="+mn-cs"/>
              </a:rPr>
              <a:t>Может использоваться десятками пользователей этой сети </a:t>
            </a:r>
            <a:endParaRPr lang="en-US" altLang="ru-RU" kern="1200" dirty="0">
              <a:solidFill>
                <a:srgbClr val="595959"/>
              </a:solidFill>
              <a:latin typeface="Segoe UI"/>
              <a:ea typeface="+mn-ea"/>
              <a:cs typeface="+mn-cs"/>
            </a:endParaRPr>
          </a:p>
        </p:txBody>
      </p:sp>
      <p:grpSp>
        <p:nvGrpSpPr>
          <p:cNvPr id="1038356" name="Group 20"/>
          <p:cNvGrpSpPr>
            <a:grpSpLocks noChangeAspect="1"/>
          </p:cNvGrpSpPr>
          <p:nvPr/>
        </p:nvGrpSpPr>
        <p:grpSpPr bwMode="auto">
          <a:xfrm>
            <a:off x="2590800" y="1624280"/>
            <a:ext cx="6172200" cy="3176320"/>
            <a:chOff x="3809" y="9486"/>
            <a:chExt cx="9702" cy="5154"/>
          </a:xfrm>
        </p:grpSpPr>
        <p:sp>
          <p:nvSpPr>
            <p:cNvPr id="1038357" name="AutoShape 21"/>
            <p:cNvSpPr>
              <a:spLocks noChangeAspect="1" noChangeArrowheads="1"/>
            </p:cNvSpPr>
            <p:nvPr/>
          </p:nvSpPr>
          <p:spPr bwMode="auto">
            <a:xfrm>
              <a:off x="3809" y="9486"/>
              <a:ext cx="9702" cy="5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8358" name="Group 22"/>
            <p:cNvGrpSpPr>
              <a:grpSpLocks/>
            </p:cNvGrpSpPr>
            <p:nvPr/>
          </p:nvGrpSpPr>
          <p:grpSpPr bwMode="auto">
            <a:xfrm>
              <a:off x="8381" y="11424"/>
              <a:ext cx="1645" cy="1043"/>
              <a:chOff x="642" y="2996"/>
              <a:chExt cx="527" cy="296"/>
            </a:xfrm>
          </p:grpSpPr>
          <p:sp>
            <p:nvSpPr>
              <p:cNvPr id="1038359" name="Cloud"/>
              <p:cNvSpPr>
                <a:spLocks noChangeAspect="1" noEditPoints="1" noChangeArrowheads="1"/>
              </p:cNvSpPr>
              <p:nvPr/>
            </p:nvSpPr>
            <p:spPr bwMode="auto">
              <a:xfrm>
                <a:off x="679" y="2996"/>
                <a:ext cx="441" cy="296"/>
              </a:xfrm>
              <a:custGeom>
                <a:avLst/>
                <a:gdLst>
                  <a:gd name="T0" fmla="*/ 67 w 21600"/>
                  <a:gd name="T1" fmla="*/ 10800 h 21600"/>
                  <a:gd name="T2" fmla="*/ 10800 w 21600"/>
                  <a:gd name="T3" fmla="*/ 21577 h 21600"/>
                  <a:gd name="T4" fmla="*/ 21582 w 21600"/>
                  <a:gd name="T5" fmla="*/ 10800 h 21600"/>
                  <a:gd name="T6" fmla="*/ 10800 w 21600"/>
                  <a:gd name="T7" fmla="*/ 1235 h 21600"/>
                  <a:gd name="T8" fmla="*/ 2977 w 21600"/>
                  <a:gd name="T9" fmla="*/ 3262 h 21600"/>
                  <a:gd name="T10" fmla="*/ 17087 w 21600"/>
                  <a:gd name="T11" fmla="*/ 173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-1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0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299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6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6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-1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-1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49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1" y="6774"/>
                      <a:pt x="1922" y="6981"/>
                      <a:pt x="1942" y="7186"/>
                    </a:cubicBez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09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rgbClr val="65979F">
                  <a:alpha val="62000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360" name="Text Box 24"/>
              <p:cNvSpPr txBox="1">
                <a:spLocks noChangeArrowheads="1"/>
              </p:cNvSpPr>
              <p:nvPr/>
            </p:nvSpPr>
            <p:spPr bwMode="auto">
              <a:xfrm>
                <a:off x="642" y="3053"/>
                <a:ext cx="527" cy="1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68580" tIns="34290" rIns="68580" bIns="34290"/>
              <a:lstStyle/>
              <a:p>
                <a:pPr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altLang="ru-RU" sz="1600" b="0"/>
              </a:p>
            </p:txBody>
          </p:sp>
        </p:grpSp>
        <p:pic>
          <p:nvPicPr>
            <p:cNvPr id="1038361" name="Picture 25" descr="server_eart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58" y="11243"/>
              <a:ext cx="1353" cy="1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8362" name="Text Box 26"/>
            <p:cNvSpPr txBox="1">
              <a:spLocks noChangeArrowheads="1"/>
            </p:cNvSpPr>
            <p:nvPr/>
          </p:nvSpPr>
          <p:spPr bwMode="auto">
            <a:xfrm>
              <a:off x="5491" y="9488"/>
              <a:ext cx="1447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900">
                  <a:solidFill>
                    <a:srgbClr val="808080"/>
                  </a:solidFill>
                </a:rPr>
                <a:t>Заказчик</a:t>
              </a:r>
              <a:endParaRPr lang="en-US" altLang="ru-RU" sz="1600" b="0"/>
            </a:p>
          </p:txBody>
        </p:sp>
        <p:sp>
          <p:nvSpPr>
            <p:cNvPr id="1038363" name="Text Box 27"/>
            <p:cNvSpPr txBox="1">
              <a:spLocks noChangeArrowheads="1"/>
            </p:cNvSpPr>
            <p:nvPr/>
          </p:nvSpPr>
          <p:spPr bwMode="auto">
            <a:xfrm>
              <a:off x="8498" y="11698"/>
              <a:ext cx="1452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ru-RU" sz="900">
                  <a:solidFill>
                    <a:srgbClr val="FFFFFF"/>
                  </a:solidFill>
                </a:rPr>
                <a:t>Internet</a:t>
              </a:r>
              <a:endParaRPr lang="en-US" altLang="ru-RU" sz="1600" b="0"/>
            </a:p>
          </p:txBody>
        </p:sp>
        <p:sp>
          <p:nvSpPr>
            <p:cNvPr id="1038364" name="Text Box 28"/>
            <p:cNvSpPr txBox="1">
              <a:spLocks noChangeArrowheads="1"/>
            </p:cNvSpPr>
            <p:nvPr/>
          </p:nvSpPr>
          <p:spPr bwMode="auto">
            <a:xfrm>
              <a:off x="10922" y="9486"/>
              <a:ext cx="2589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ru-RU" sz="900">
                  <a:solidFill>
                    <a:srgbClr val="808080"/>
                  </a:solidFill>
                </a:rPr>
                <a:t>Leica Geosystems</a:t>
              </a:r>
              <a:endParaRPr lang="en-US" altLang="ru-RU" sz="1600" b="0"/>
            </a:p>
          </p:txBody>
        </p:sp>
        <p:sp>
          <p:nvSpPr>
            <p:cNvPr id="1038365" name="Text Box 29"/>
            <p:cNvSpPr txBox="1">
              <a:spLocks noChangeArrowheads="1"/>
            </p:cNvSpPr>
            <p:nvPr/>
          </p:nvSpPr>
          <p:spPr bwMode="auto">
            <a:xfrm>
              <a:off x="5007" y="10225"/>
              <a:ext cx="2066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900">
                  <a:solidFill>
                    <a:srgbClr val="808080"/>
                  </a:solidFill>
                </a:rPr>
                <a:t>Местная сеть</a:t>
              </a:r>
              <a:endParaRPr lang="en-US" altLang="ru-RU" sz="1600" b="0"/>
            </a:p>
          </p:txBody>
        </p:sp>
        <p:sp>
          <p:nvSpPr>
            <p:cNvPr id="1038366" name="Text Box 30"/>
            <p:cNvSpPr txBox="1">
              <a:spLocks noChangeArrowheads="1"/>
            </p:cNvSpPr>
            <p:nvPr/>
          </p:nvSpPr>
          <p:spPr bwMode="auto">
            <a:xfrm>
              <a:off x="10904" y="12604"/>
              <a:ext cx="2589" cy="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ru-RU" sz="900">
                  <a:solidFill>
                    <a:srgbClr val="808080"/>
                  </a:solidFill>
                </a:rPr>
                <a:t>Leica Geosystems License Server</a:t>
              </a:r>
              <a:endParaRPr lang="en-US" altLang="ru-RU" sz="1600" b="0"/>
            </a:p>
          </p:txBody>
        </p:sp>
        <p:sp>
          <p:nvSpPr>
            <p:cNvPr id="1038367" name="Line 31"/>
            <p:cNvSpPr>
              <a:spLocks noChangeShapeType="1"/>
            </p:cNvSpPr>
            <p:nvPr/>
          </p:nvSpPr>
          <p:spPr bwMode="auto">
            <a:xfrm>
              <a:off x="10026" y="11965"/>
              <a:ext cx="1469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038368" name="Picture 32" descr="loc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1" y="11632"/>
              <a:ext cx="526" cy="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369" name="Picture 33" descr="serv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8" y="13141"/>
              <a:ext cx="681" cy="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8370" name="Text Box 34"/>
            <p:cNvSpPr txBox="1">
              <a:spLocks noChangeArrowheads="1"/>
            </p:cNvSpPr>
            <p:nvPr/>
          </p:nvSpPr>
          <p:spPr bwMode="auto">
            <a:xfrm>
              <a:off x="5943" y="13831"/>
              <a:ext cx="2069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ru-RU" sz="900" dirty="0">
                  <a:solidFill>
                    <a:srgbClr val="808080"/>
                  </a:solidFill>
                </a:rPr>
                <a:t>Local License Server</a:t>
              </a:r>
              <a:endParaRPr lang="en-US" altLang="ru-RU" sz="1600" b="0" dirty="0"/>
            </a:p>
          </p:txBody>
        </p:sp>
        <p:grpSp>
          <p:nvGrpSpPr>
            <p:cNvPr id="1038371" name="Group 35"/>
            <p:cNvGrpSpPr>
              <a:grpSpLocks/>
            </p:cNvGrpSpPr>
            <p:nvPr/>
          </p:nvGrpSpPr>
          <p:grpSpPr bwMode="auto">
            <a:xfrm>
              <a:off x="5651" y="10661"/>
              <a:ext cx="1179" cy="2502"/>
              <a:chOff x="964" y="1826"/>
              <a:chExt cx="507" cy="1042"/>
            </a:xfrm>
          </p:grpSpPr>
          <p:grpSp>
            <p:nvGrpSpPr>
              <p:cNvPr id="1038372" name="Group 36"/>
              <p:cNvGrpSpPr>
                <a:grpSpLocks/>
              </p:cNvGrpSpPr>
              <p:nvPr/>
            </p:nvGrpSpPr>
            <p:grpSpPr bwMode="auto">
              <a:xfrm>
                <a:off x="964" y="1826"/>
                <a:ext cx="507" cy="1042"/>
                <a:chOff x="964" y="1850"/>
                <a:chExt cx="507" cy="1042"/>
              </a:xfrm>
            </p:grpSpPr>
            <p:grpSp>
              <p:nvGrpSpPr>
                <p:cNvPr id="1038373" name="Group 37"/>
                <p:cNvGrpSpPr>
                  <a:grpSpLocks/>
                </p:cNvGrpSpPr>
                <p:nvPr/>
              </p:nvGrpSpPr>
              <p:grpSpPr bwMode="auto">
                <a:xfrm>
                  <a:off x="964" y="1850"/>
                  <a:ext cx="346" cy="1042"/>
                  <a:chOff x="964" y="1850"/>
                  <a:chExt cx="346" cy="1042"/>
                </a:xfrm>
              </p:grpSpPr>
              <p:pic>
                <p:nvPicPr>
                  <p:cNvPr id="1038374" name="Picture 38" descr="workstation2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77" y="2203"/>
                    <a:ext cx="333" cy="33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8375" name="Picture 39" descr="workstation2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73" y="2559"/>
                    <a:ext cx="333" cy="33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8376" name="Picture 40" descr="workstation2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4" y="1850"/>
                    <a:ext cx="333" cy="33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1038377" name="Group 41"/>
                <p:cNvGrpSpPr>
                  <a:grpSpLocks/>
                </p:cNvGrpSpPr>
                <p:nvPr/>
              </p:nvGrpSpPr>
              <p:grpSpPr bwMode="auto">
                <a:xfrm>
                  <a:off x="1325" y="2039"/>
                  <a:ext cx="146" cy="709"/>
                  <a:chOff x="1325" y="2039"/>
                  <a:chExt cx="146" cy="709"/>
                </a:xfrm>
              </p:grpSpPr>
              <p:sp>
                <p:nvSpPr>
                  <p:cNvPr id="1038378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1328" y="2046"/>
                    <a:ext cx="143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8379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1325" y="2399"/>
                    <a:ext cx="143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8380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1325" y="2744"/>
                    <a:ext cx="143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38381" name="Line 4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65" y="2039"/>
                    <a:ext cx="5" cy="709"/>
                  </a:xfrm>
                  <a:prstGeom prst="line">
                    <a:avLst/>
                  </a:prstGeom>
                  <a:noFill/>
                  <a:ln w="19050">
                    <a:solidFill>
                      <a:srgbClr val="80808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038382" name="Line 46"/>
              <p:cNvSpPr>
                <a:spLocks noChangeShapeType="1"/>
              </p:cNvSpPr>
              <p:nvPr/>
            </p:nvSpPr>
            <p:spPr bwMode="auto">
              <a:xfrm>
                <a:off x="1465" y="2719"/>
                <a:ext cx="0" cy="124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8383" name="Line 47"/>
            <p:cNvSpPr>
              <a:spLocks noChangeShapeType="1"/>
            </p:cNvSpPr>
            <p:nvPr/>
          </p:nvSpPr>
          <p:spPr bwMode="auto">
            <a:xfrm>
              <a:off x="6937" y="11972"/>
              <a:ext cx="1469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038384" name="Picture 48" descr="loc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0" y="11638"/>
              <a:ext cx="526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8385" name="Text Box 49"/>
            <p:cNvSpPr txBox="1">
              <a:spLocks noChangeArrowheads="1"/>
            </p:cNvSpPr>
            <p:nvPr/>
          </p:nvSpPr>
          <p:spPr bwMode="auto">
            <a:xfrm>
              <a:off x="3809" y="10806"/>
              <a:ext cx="2069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900">
                  <a:solidFill>
                    <a:srgbClr val="808080"/>
                  </a:solidFill>
                </a:rPr>
                <a:t>Пользователь 1</a:t>
              </a:r>
              <a:endParaRPr lang="en-US" altLang="ru-RU" sz="1600" b="0"/>
            </a:p>
          </p:txBody>
        </p:sp>
        <p:sp>
          <p:nvSpPr>
            <p:cNvPr id="1038386" name="Text Box 50"/>
            <p:cNvSpPr txBox="1">
              <a:spLocks noChangeArrowheads="1"/>
            </p:cNvSpPr>
            <p:nvPr/>
          </p:nvSpPr>
          <p:spPr bwMode="auto">
            <a:xfrm>
              <a:off x="3809" y="11615"/>
              <a:ext cx="2069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900">
                  <a:solidFill>
                    <a:srgbClr val="808080"/>
                  </a:solidFill>
                </a:rPr>
                <a:t>Пользователь </a:t>
              </a:r>
              <a:r>
                <a:rPr lang="en-US" altLang="ru-RU" sz="900">
                  <a:solidFill>
                    <a:srgbClr val="808080"/>
                  </a:solidFill>
                </a:rPr>
                <a:t>2</a:t>
              </a:r>
            </a:p>
          </p:txBody>
        </p:sp>
        <p:sp>
          <p:nvSpPr>
            <p:cNvPr id="1038387" name="Text Box 51"/>
            <p:cNvSpPr txBox="1">
              <a:spLocks noChangeArrowheads="1"/>
            </p:cNvSpPr>
            <p:nvPr/>
          </p:nvSpPr>
          <p:spPr bwMode="auto">
            <a:xfrm>
              <a:off x="3809" y="12491"/>
              <a:ext cx="2069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68580" tIns="34290" rIns="68580" bIns="34290">
              <a:spAutoFit/>
            </a:bodyPr>
            <a:lstStyle/>
            <a:p>
              <a:pPr algn="ctr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ru-RU" sz="900">
                  <a:solidFill>
                    <a:srgbClr val="808080"/>
                  </a:solidFill>
                </a:rPr>
                <a:t>Пользователь </a:t>
              </a:r>
              <a:r>
                <a:rPr lang="en-US" altLang="ru-RU" sz="900">
                  <a:solidFill>
                    <a:srgbClr val="808080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74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719138" y="6343650"/>
            <a:ext cx="468312" cy="250825"/>
          </a:xfrm>
          <a:prstGeom prst="rect">
            <a:avLst/>
          </a:prstGeom>
        </p:spPr>
        <p:txBody>
          <a:bodyPr/>
          <a:lstStyle/>
          <a:p>
            <a:fld id="{8F985ED5-AABC-4DEC-9FAD-578E2FE69E36}" type="slidenum">
              <a:rPr lang="en-US" altLang="ru-RU"/>
              <a:pPr/>
              <a:t>6</a:t>
            </a:fld>
            <a:endParaRPr lang="en-US" altLang="ru-RU"/>
          </a:p>
        </p:txBody>
      </p:sp>
      <p:sp>
        <p:nvSpPr>
          <p:cNvPr id="103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Infinity</a:t>
            </a:r>
            <a:r>
              <a:rPr lang="en-GB" altLang="ru-RU" dirty="0"/>
              <a:t/>
            </a:r>
            <a:br>
              <a:rPr lang="en-GB" altLang="ru-RU" dirty="0"/>
            </a:br>
            <a:r>
              <a:rPr lang="ru-RU" altLang="ru-RU" sz="2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М</a:t>
            </a:r>
            <a:r>
              <a:rPr lang="ru-RU" sz="28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одули</a:t>
            </a:r>
            <a:endParaRPr lang="en-US" altLang="ru-RU" sz="2800" kern="1200" dirty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03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097837" cy="1081088"/>
          </a:xfrm>
        </p:spPr>
        <p:txBody>
          <a:bodyPr/>
          <a:lstStyle/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Базовая лицензия</a:t>
            </a: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Обработка данных тахеометрии </a:t>
            </a:r>
            <a:r>
              <a:rPr lang="en-US" sz="1800" b="0" kern="1200" dirty="0">
                <a:solidFill>
                  <a:schemeClr val="tx1"/>
                </a:solidFill>
                <a:latin typeface="Times New Roman" pitchFamily="18" charset="0"/>
              </a:rPr>
              <a:t>TPS</a:t>
            </a:r>
            <a:endParaRPr lang="ru-RU" sz="1800" b="0" kern="1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Обработка одночастотных и многочастотных GNSS</a:t>
            </a: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Обработка нивелирования с возможностью уравнивания по высоте</a:t>
            </a: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3D уравнивание</a:t>
            </a: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Работа с поверхностями</a:t>
            </a: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Работа с результатами сканирования</a:t>
            </a:r>
          </a:p>
          <a:p>
            <a:pPr marL="457200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800" b="0" kern="1200" dirty="0">
                <a:solidFill>
                  <a:schemeClr val="tx1"/>
                </a:solidFill>
                <a:latin typeface="Times New Roman" pitchFamily="18" charset="0"/>
              </a:rPr>
              <a:t>Работа с изображениями</a:t>
            </a:r>
          </a:p>
          <a:p>
            <a:pPr marL="1587" lvl="1" indent="0">
              <a:buNone/>
            </a:pPr>
            <a:endParaRPr lang="en-US" altLang="ru-RU" sz="1800" b="0" dirty="0"/>
          </a:p>
        </p:txBody>
      </p:sp>
    </p:spTree>
    <p:extLst>
      <p:ext uri="{BB962C8B-B14F-4D97-AF65-F5344CB8AC3E}">
        <p14:creationId xmlns:p14="http://schemas.microsoft.com/office/powerpoint/2010/main" val="249067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6850"/>
            <a:ext cx="55626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533400" y="4800600"/>
            <a:ext cx="8305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de-CH" altLang="en-US" sz="2800" b="1" dirty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Leica </a:t>
            </a:r>
            <a:r>
              <a:rPr lang="de-CH" altLang="en-US" sz="2800" b="1" dirty="0" smtClean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Infinity </a:t>
            </a:r>
            <a:endParaRPr lang="de-CH" altLang="en-US" sz="2800" b="1" dirty="0">
              <a:solidFill>
                <a:srgbClr val="F40000"/>
              </a:solidFill>
              <a:latin typeface="Segoe UI" pitchFamily="34" charset="0"/>
              <a:cs typeface="Segoe UI" pitchFamily="34" charset="0"/>
            </a:endParaRPr>
          </a:p>
          <a:p>
            <a:pPr algn="l" eaLnBrk="1" hangingPunct="1">
              <a:lnSpc>
                <a:spcPct val="110000"/>
              </a:lnSpc>
            </a:pPr>
            <a:r>
              <a:rPr lang="ru-RU" altLang="en-US" sz="2800" dirty="0"/>
              <a:t>Возможности</a:t>
            </a:r>
            <a:endParaRPr lang="en-GB" altLang="en-US" sz="2800" dirty="0"/>
          </a:p>
        </p:txBody>
      </p:sp>
      <p:sp>
        <p:nvSpPr>
          <p:cNvPr id="4" name="Text Box 1039"/>
          <p:cNvSpPr txBox="1">
            <a:spLocks noChangeArrowheads="1"/>
          </p:cNvSpPr>
          <p:nvPr/>
        </p:nvSpPr>
        <p:spPr bwMode="auto">
          <a:xfrm>
            <a:off x="0" y="1612900"/>
            <a:ext cx="9144000" cy="2573691"/>
          </a:xfrm>
          <a:prstGeom prst="rect">
            <a:avLst/>
          </a:prstGeom>
          <a:gradFill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gamma/>
                  <a:shade val="0"/>
                  <a:invGamma/>
                  <a:alpha val="85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180000" tIns="360000" rIns="180000" bIns="360000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en-US" sz="2400" dirty="0">
              <a:solidFill>
                <a:schemeClr val="bg1"/>
              </a:solidFill>
              <a:latin typeface="SignaColumn-Bold" pitchFamily="50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en-US" sz="2400" dirty="0">
              <a:solidFill>
                <a:schemeClr val="bg1"/>
              </a:solidFill>
              <a:latin typeface="SignaColumn-Bold" pitchFamily="50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ru-RU" sz="2400" dirty="0" smtClean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Leica </a:t>
            </a:r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Infinity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Мост между полем  и офисом</a:t>
            </a:r>
            <a:endParaRPr lang="en-US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8925"/>
            <a:ext cx="8318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1491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/>
              <a:t>Базовая </a:t>
            </a:r>
            <a:r>
              <a:rPr lang="ru-RU" sz="2800" dirty="0" smtClean="0"/>
              <a:t>лицензия</a:t>
            </a:r>
            <a:endParaRPr lang="ru-RU" altLang="en-US" sz="2800" b="1" dirty="0">
              <a:solidFill>
                <a:srgbClr val="595959"/>
              </a:solidFill>
              <a:latin typeface="+mj-lt"/>
              <a:ea typeface="+mj-ea"/>
              <a:cs typeface="+mj-cs"/>
            </a:endParaRP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Импорт</a:t>
            </a:r>
            <a:r>
              <a:rPr lang="en-US" sz="1800" dirty="0"/>
              <a:t>/</a:t>
            </a:r>
            <a:r>
              <a:rPr lang="ru-RU" sz="1800" dirty="0"/>
              <a:t>экспорт данных стандартных форматов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Полная 3D визуализация всех данных</a:t>
            </a:r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Инструменты COGO для измерения и сравнения</a:t>
            </a:r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Ручной ввод данных для редактирования или дополнения проектов TPS измерений</a:t>
            </a:r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Система управления координатами </a:t>
            </a:r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Интегрированный обмен данными </a:t>
            </a:r>
            <a:r>
              <a:rPr lang="ru-RU" sz="1800" dirty="0" err="1"/>
              <a:t>Leica</a:t>
            </a:r>
            <a:r>
              <a:rPr lang="ru-RU" sz="1800" dirty="0"/>
              <a:t> </a:t>
            </a:r>
            <a:r>
              <a:rPr lang="ru-RU" sz="1800" dirty="0" err="1"/>
              <a:t>eXchange</a:t>
            </a:r>
            <a:endParaRPr lang="ru-RU" sz="1800" dirty="0"/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Интегрированный сервис </a:t>
            </a:r>
            <a:r>
              <a:rPr lang="ru-RU" sz="1800" dirty="0" err="1"/>
              <a:t>Hexagon</a:t>
            </a:r>
            <a:r>
              <a:rPr lang="ru-RU" sz="1800" dirty="0"/>
              <a:t> </a:t>
            </a:r>
            <a:r>
              <a:rPr lang="ru-RU" sz="1800" dirty="0" err="1"/>
              <a:t>Imagery</a:t>
            </a:r>
            <a:r>
              <a:rPr lang="ru-RU" sz="1800" dirty="0"/>
              <a:t> </a:t>
            </a:r>
            <a:r>
              <a:rPr lang="ru-RU" sz="1800" dirty="0" err="1"/>
              <a:t>Program</a:t>
            </a:r>
            <a:r>
              <a:rPr lang="ru-RU" sz="1800" dirty="0"/>
              <a:t> для </a:t>
            </a:r>
            <a:r>
              <a:rPr lang="ru-RU" sz="1800" dirty="0" err="1"/>
              <a:t>геопривязки</a:t>
            </a:r>
            <a:r>
              <a:rPr lang="ru-RU" sz="1800" dirty="0"/>
              <a:t> фото</a:t>
            </a:r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Непосредственный просмотр данных проекта в программе </a:t>
            </a:r>
            <a:r>
              <a:rPr lang="ru-RU" sz="1800" dirty="0" err="1"/>
              <a:t>Google</a:t>
            </a:r>
            <a:r>
              <a:rPr lang="ru-RU" sz="1800" dirty="0"/>
              <a:t> </a:t>
            </a:r>
            <a:r>
              <a:rPr lang="ru-RU" sz="1800" dirty="0" err="1"/>
              <a:t>Earth</a:t>
            </a:r>
            <a:endParaRPr lang="ru-RU" sz="1800" dirty="0"/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Создание точек, линий, областей из облака точек</a:t>
            </a:r>
          </a:p>
          <a:p>
            <a:pPr marL="45720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Настраиваемый экспорт в </a:t>
            </a:r>
            <a:r>
              <a:rPr lang="en-US" sz="1800" dirty="0"/>
              <a:t>CAD</a:t>
            </a:r>
            <a:endParaRPr lang="ru-RU" sz="1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66800"/>
            <a:ext cx="2819400" cy="1456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2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/>
              <a:t>Обработка данных </a:t>
            </a:r>
            <a:r>
              <a:rPr lang="en-US" sz="2800" dirty="0" smtClean="0"/>
              <a:t>TPS</a:t>
            </a:r>
            <a:endParaRPr lang="ru-RU" altLang="en-US" sz="2800" dirty="0">
              <a:solidFill>
                <a:srgbClr val="595959"/>
              </a:solidFill>
              <a:latin typeface="+mj-lt"/>
              <a:ea typeface="+mj-ea"/>
              <a:cs typeface="+mj-cs"/>
            </a:endParaRP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Инструменты установки станции TPS для создания или редактирования точек ориентации или обновления </a:t>
            </a:r>
            <a:r>
              <a:rPr lang="ru-RU" sz="1800" dirty="0" smtClean="0"/>
              <a:t>местоположения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Угловые </a:t>
            </a:r>
            <a:r>
              <a:rPr lang="ru-RU" sz="1800" dirty="0" smtClean="0"/>
              <a:t>приемы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 smtClean="0"/>
              <a:t>Перерасчет </a:t>
            </a:r>
            <a:r>
              <a:rPr lang="ru-RU" sz="1800" dirty="0"/>
              <a:t>ходов - получение конечных данных или редактирование результатов полевых наблюдений и автоматическое обновление связанных измерений</a:t>
            </a: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8" y="3429000"/>
            <a:ext cx="4552950" cy="223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78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803" y="3886200"/>
            <a:ext cx="3809603" cy="195098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17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/>
              <a:t>Обработка данных </a:t>
            </a:r>
            <a:r>
              <a:rPr lang="en-US" sz="2800" dirty="0" smtClean="0"/>
              <a:t>GNSS</a:t>
            </a:r>
            <a:endParaRPr lang="ru-RU" altLang="en-US" sz="2800" dirty="0">
              <a:solidFill>
                <a:srgbClr val="595959"/>
              </a:solidFill>
              <a:latin typeface="+mj-lt"/>
              <a:ea typeface="+mj-ea"/>
              <a:cs typeface="+mj-cs"/>
            </a:endParaRP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Поддержка обработки данных всех существующих созвездий GNSS – GPS, ГЛОНАСС, BEIDOU, GALILEO, QZSS. Имеется возможность выполнять обработку данных, записанных с использованием только спутников ГЛОНАСС без </a:t>
            </a:r>
            <a:r>
              <a:rPr lang="ru-RU" sz="1800" dirty="0" smtClean="0"/>
              <a:t>GPS</a:t>
            </a:r>
            <a:endParaRPr lang="en-US" sz="1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 smtClean="0"/>
              <a:t>Сырые </a:t>
            </a:r>
            <a:r>
              <a:rPr lang="en-US" sz="1800" dirty="0"/>
              <a:t>GNSS </a:t>
            </a:r>
            <a:r>
              <a:rPr lang="ru-RU" sz="1800" dirty="0"/>
              <a:t>данные могут быть импортированы из </a:t>
            </a:r>
            <a:r>
              <a:rPr lang="ru-RU" sz="1800" dirty="0" smtClean="0"/>
              <a:t>ПО </a:t>
            </a:r>
            <a:r>
              <a:rPr lang="en-US" sz="1800" dirty="0" smtClean="0"/>
              <a:t>Captivate,</a:t>
            </a:r>
            <a:r>
              <a:rPr lang="en-US" sz="1800" dirty="0"/>
              <a:t> </a:t>
            </a:r>
            <a:br>
              <a:rPr lang="en-US" sz="1800" dirty="0"/>
            </a:br>
            <a:r>
              <a:rPr lang="en-US" sz="1800" dirty="0" err="1" smtClean="0"/>
              <a:t>SmartWorx</a:t>
            </a:r>
            <a:r>
              <a:rPr lang="en-US" sz="1800" dirty="0" smtClean="0"/>
              <a:t> Viva, </a:t>
            </a:r>
            <a:r>
              <a:rPr lang="en-US" sz="1800" dirty="0" err="1" smtClean="0"/>
              <a:t>SmartWorx</a:t>
            </a:r>
            <a:r>
              <a:rPr lang="en-US" sz="1800" dirty="0" smtClean="0"/>
              <a:t> </a:t>
            </a:r>
            <a:r>
              <a:rPr lang="en-US" sz="1800" dirty="0"/>
              <a:t>System </a:t>
            </a:r>
            <a:r>
              <a:rPr lang="en-US" sz="1800" dirty="0" smtClean="0"/>
              <a:t>1200, </a:t>
            </a:r>
            <a:r>
              <a:rPr lang="ru-RU" sz="1800" dirty="0" smtClean="0"/>
              <a:t>файлов </a:t>
            </a:r>
            <a:r>
              <a:rPr lang="en-US" sz="1800" dirty="0"/>
              <a:t>RINEX 2.10, 2.11. 2.12 </a:t>
            </a:r>
            <a:r>
              <a:rPr lang="ru-RU" sz="1800" dirty="0"/>
              <a:t>и 3.02 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Встроенный инструмент </a:t>
            </a:r>
            <a:r>
              <a:rPr lang="ru-RU" sz="1800" dirty="0" smtClean="0"/>
              <a:t>анализа</a:t>
            </a: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/>
              <a:t>Обработка данных </a:t>
            </a:r>
            <a:r>
              <a:rPr lang="ru-RU" sz="2800" dirty="0" smtClean="0"/>
              <a:t>нивелирования</a:t>
            </a:r>
            <a:endParaRPr lang="ru-RU" sz="2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Управление нивелирным ходом - редактировать </a:t>
            </a:r>
            <a:r>
              <a:rPr lang="ru-RU" sz="1800" dirty="0" smtClean="0"/>
              <a:t>ход и проч.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Обработка нивелирного </a:t>
            </a:r>
            <a:r>
              <a:rPr lang="ru-RU" sz="1800" dirty="0" smtClean="0"/>
              <a:t>хода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1D </a:t>
            </a:r>
            <a:r>
              <a:rPr lang="ru-RU" sz="1800" dirty="0"/>
              <a:t>Сетевое уравнивание</a:t>
            </a: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43200"/>
            <a:ext cx="5442743" cy="2807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392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 smtClean="0"/>
              <a:t>Поверхности</a:t>
            </a:r>
            <a:endParaRPr lang="ru-RU" sz="2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Полный расчёт 3D поверхности из набора отдельных точек и облаков </a:t>
            </a:r>
            <a:r>
              <a:rPr lang="ru-RU" sz="1800" dirty="0" smtClean="0"/>
              <a:t>точек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 smtClean="0"/>
              <a:t>Возможность сравнить факт с проектными значениями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Инструменты „Поверхности“ для создания и редактирования </a:t>
            </a:r>
            <a:r>
              <a:rPr lang="ru-RU" sz="1800" dirty="0" smtClean="0"/>
              <a:t>поверхностей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Точное вычисление объема насыпей, объема между двумя заданными плоскостями или до заданной высотной отметки</a:t>
            </a: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9" y="3962400"/>
            <a:ext cx="2948535" cy="195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53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 smtClean="0"/>
              <a:t>Сканирование</a:t>
            </a:r>
            <a:endParaRPr lang="ru-RU" sz="2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Создание групп Сканов для организации и работы с облаками </a:t>
            </a:r>
            <a:r>
              <a:rPr lang="ru-RU" sz="1800" dirty="0" smtClean="0"/>
              <a:t>точек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Измерение по облакам точек для сравнения и </a:t>
            </a:r>
            <a:r>
              <a:rPr lang="ru-RU" sz="1800" dirty="0" smtClean="0"/>
              <a:t>проверки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Инструменты очистки облаков </a:t>
            </a: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4" y="2895600"/>
            <a:ext cx="5819775" cy="301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16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ru-RU" sz="2800" dirty="0"/>
              <a:t>Работа с </a:t>
            </a:r>
            <a:r>
              <a:rPr lang="ru-RU" sz="2800" dirty="0" smtClean="0"/>
              <a:t>изображениями</a:t>
            </a:r>
          </a:p>
          <a:p>
            <a:pPr lvl="0" algn="l">
              <a:lnSpc>
                <a:spcPct val="110000"/>
              </a:lnSpc>
              <a:defRPr/>
            </a:pPr>
            <a:endParaRPr lang="ru-RU" sz="2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Сортировать и просматривать графические изображения, добавлять изображения в качестве </a:t>
            </a:r>
            <a:r>
              <a:rPr lang="ru-RU" sz="1800" dirty="0" smtClean="0"/>
              <a:t>атрибутики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Рассчитывать точки с графических изображений, полученных с TPS </a:t>
            </a:r>
            <a:r>
              <a:rPr lang="ru-RU" sz="1800" dirty="0" smtClean="0"/>
              <a:t>станций </a:t>
            </a:r>
            <a:endParaRPr lang="en-US" sz="1800" dirty="0" smtClean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00400"/>
            <a:ext cx="5055378" cy="260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71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719138" y="719138"/>
            <a:ext cx="7662862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l">
              <a:lnSpc>
                <a:spcPct val="110000"/>
              </a:lnSpc>
              <a:defRPr/>
            </a:pPr>
            <a:r>
              <a:rPr lang="de-CH" altLang="en-US" sz="2600" b="1" dirty="0" smtClean="0">
                <a:solidFill>
                  <a:schemeClr val="tx2"/>
                </a:solidFill>
                <a:latin typeface="+mj-lt"/>
              </a:rPr>
              <a:t>Leica Infinity</a:t>
            </a:r>
            <a:br>
              <a:rPr lang="de-CH" altLang="en-US" sz="2600" b="1" dirty="0" smtClean="0">
                <a:solidFill>
                  <a:schemeClr val="tx2"/>
                </a:solidFill>
                <a:latin typeface="+mj-lt"/>
              </a:rPr>
            </a:br>
            <a:r>
              <a:rPr lang="en-US" sz="2800" dirty="0"/>
              <a:t>3D </a:t>
            </a:r>
            <a:r>
              <a:rPr lang="ru-RU" sz="2800" dirty="0" smtClean="0"/>
              <a:t>уравнивание</a:t>
            </a:r>
          </a:p>
          <a:p>
            <a:pPr lvl="0" algn="l">
              <a:lnSpc>
                <a:spcPct val="110000"/>
              </a:lnSpc>
              <a:defRPr/>
            </a:pPr>
            <a:endParaRPr lang="ru-RU" sz="2800" dirty="0"/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Уравнивание сетей - свободное и ограниченное уравнивание </a:t>
            </a:r>
            <a:r>
              <a:rPr lang="ru-RU" sz="1800" dirty="0" smtClean="0"/>
              <a:t>сетей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Полные 3D, 2D и 1D вычисления и возможность комбинирования 2D + </a:t>
            </a:r>
            <a:r>
              <a:rPr lang="ru-RU" sz="1800" dirty="0" smtClean="0"/>
              <a:t>1D</a:t>
            </a:r>
          </a:p>
          <a:p>
            <a:pPr marL="457200" lvl="0" indent="-457200" algn="l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ru-RU" sz="1800" dirty="0"/>
              <a:t>Сравнивайте / Управляйте обработкой сети перед тем, как сохранить самый лучший из </a:t>
            </a:r>
            <a:r>
              <a:rPr lang="ru-RU" sz="1800" dirty="0" smtClean="0"/>
              <a:t>возможных, набор </a:t>
            </a:r>
            <a:r>
              <a:rPr lang="ru-RU" sz="1800" dirty="0"/>
              <a:t>согласованных между собой координат</a:t>
            </a:r>
            <a:endParaRPr lang="en-GB" altLang="en-US" sz="1800" dirty="0">
              <a:solidFill>
                <a:srgbClr val="595959"/>
              </a:solidFill>
              <a:latin typeface="+mj-lt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38" y="288925"/>
            <a:ext cx="61753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657600"/>
            <a:ext cx="4975494" cy="255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67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6850"/>
            <a:ext cx="55626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533400" y="4800600"/>
            <a:ext cx="8305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de-CH" altLang="en-US" sz="2800" b="1" dirty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Leica </a:t>
            </a:r>
            <a:r>
              <a:rPr lang="de-CH" altLang="en-US" sz="2800" b="1" dirty="0" smtClean="0">
                <a:solidFill>
                  <a:srgbClr val="F40000"/>
                </a:solidFill>
                <a:latin typeface="Segoe UI" pitchFamily="34" charset="0"/>
                <a:cs typeface="Segoe UI" pitchFamily="34" charset="0"/>
              </a:rPr>
              <a:t>Infinity</a:t>
            </a:r>
          </a:p>
          <a:p>
            <a:pPr algn="l" eaLnBrk="1" hangingPunct="1">
              <a:lnSpc>
                <a:spcPct val="110000"/>
              </a:lnSpc>
            </a:pPr>
            <a:r>
              <a:rPr lang="ru-RU" altLang="en-US" sz="2800" b="1" dirty="0" smtClean="0">
                <a:solidFill>
                  <a:srgbClr val="5F5F5F"/>
                </a:solidFill>
                <a:latin typeface="Segoe UI" pitchFamily="34" charset="0"/>
                <a:cs typeface="Segoe UI" pitchFamily="34" charset="0"/>
              </a:rPr>
              <a:t>Спасибо за внимание</a:t>
            </a:r>
            <a:endParaRPr lang="en-GB" altLang="en-US" sz="2800" b="1" dirty="0">
              <a:solidFill>
                <a:srgbClr val="5F5F5F"/>
              </a:solidFill>
              <a:latin typeface="Segoe UI" pitchFamily="34" charset="0"/>
              <a:cs typeface="Segoe UI" pitchFamily="34" charset="0"/>
            </a:endParaRPr>
          </a:p>
          <a:p>
            <a:pPr algn="l" eaLnBrk="1" hangingPunct="1">
              <a:lnSpc>
                <a:spcPct val="110000"/>
              </a:lnSpc>
            </a:pPr>
            <a:endParaRPr lang="de-CH" altLang="en-US" sz="2800" b="1" dirty="0">
              <a:solidFill>
                <a:srgbClr val="F4000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Text Box 1039"/>
          <p:cNvSpPr txBox="1">
            <a:spLocks noChangeArrowheads="1"/>
          </p:cNvSpPr>
          <p:nvPr/>
        </p:nvSpPr>
        <p:spPr bwMode="auto">
          <a:xfrm>
            <a:off x="0" y="1612900"/>
            <a:ext cx="9144000" cy="2573691"/>
          </a:xfrm>
          <a:prstGeom prst="rect">
            <a:avLst/>
          </a:prstGeom>
          <a:gradFill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gamma/>
                  <a:shade val="0"/>
                  <a:invGamma/>
                  <a:alpha val="85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180000" tIns="360000" rIns="180000" bIns="360000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en-US" sz="2400" dirty="0">
              <a:solidFill>
                <a:schemeClr val="bg1"/>
              </a:solidFill>
              <a:latin typeface="SignaColumn-Bold" pitchFamily="50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ru-RU" sz="2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endParaRPr lang="ru-RU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Leica </a:t>
            </a:r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Infinity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defRPr/>
            </a:pPr>
            <a:r>
              <a:rPr lang="ru-RU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Мост между полем и офисом</a:t>
            </a:r>
            <a:endParaRPr lang="en-US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8925"/>
            <a:ext cx="8318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800600"/>
            <a:ext cx="109537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132" y="4800599"/>
            <a:ext cx="1122092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993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-1en">
  <a:themeElements>
    <a:clrScheme name="">
      <a:dk1>
        <a:srgbClr val="000000"/>
      </a:dk1>
      <a:lt1>
        <a:srgbClr val="FFFFFF"/>
      </a:lt1>
      <a:dk2>
        <a:srgbClr val="EE0033"/>
      </a:dk2>
      <a:lt2>
        <a:srgbClr val="595959"/>
      </a:lt2>
      <a:accent1>
        <a:srgbClr val="AFA280"/>
      </a:accent1>
      <a:accent2>
        <a:srgbClr val="2F6680"/>
      </a:accent2>
      <a:accent3>
        <a:srgbClr val="FFFFFF"/>
      </a:accent3>
      <a:accent4>
        <a:srgbClr val="000000"/>
      </a:accent4>
      <a:accent5>
        <a:srgbClr val="D4CEC0"/>
      </a:accent5>
      <a:accent6>
        <a:srgbClr val="2A5C73"/>
      </a:accent6>
      <a:hlink>
        <a:srgbClr val="FFC035"/>
      </a:hlink>
      <a:folHlink>
        <a:srgbClr val="0086BC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-1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1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1en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Office\Templates\LGS\Presentation-1en.pot</Template>
  <TotalTime>504</TotalTime>
  <Words>200</Words>
  <Application>Microsoft Office PowerPoint</Application>
  <PresentationFormat>Экран (4:3)</PresentationFormat>
  <Paragraphs>123</Paragraphs>
  <Slides>16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Presentation-1en</vt:lpstr>
      <vt:lpstr>Презентация PowerPoint</vt:lpstr>
      <vt:lpstr>Infinity Процесс заказа необходимой лицензии</vt:lpstr>
      <vt:lpstr>2 типа лицензий: </vt:lpstr>
      <vt:lpstr>Infinity Фиксированная лицензия</vt:lpstr>
      <vt:lpstr>Infinity Сетевые лицензии</vt:lpstr>
      <vt:lpstr>Infinity Модули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Leica Geosystems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Almut Felde</dc:creator>
  <cp:lastModifiedBy>Sergey Matukhnov</cp:lastModifiedBy>
  <cp:revision>663</cp:revision>
  <cp:lastPrinted>2015-11-25T06:42:34Z</cp:lastPrinted>
  <dcterms:created xsi:type="dcterms:W3CDTF">2005-01-18T06:51:24Z</dcterms:created>
  <dcterms:modified xsi:type="dcterms:W3CDTF">2016-04-04T13:31:13Z</dcterms:modified>
</cp:coreProperties>
</file>